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81"/>
  </p:normalViewPr>
  <p:slideViewPr>
    <p:cSldViewPr snapToGrid="0" snapToObjects="1">
      <p:cViewPr>
        <p:scale>
          <a:sx n="90" d="100"/>
          <a:sy n="90" d="100"/>
        </p:scale>
        <p:origin x="1432" y="7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C75E2-7E46-A24F-A264-6B0E16CE5E50}" type="datetimeFigureOut">
              <a:rPr lang="en-US" smtClean="0"/>
              <a:t>3/22/21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A29E5-B35E-2949-84A0-553ADF3EB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109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C75E2-7E46-A24F-A264-6B0E16CE5E50}" type="datetimeFigureOut">
              <a:rPr lang="en-US" smtClean="0"/>
              <a:t>3/22/21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A29E5-B35E-2949-84A0-553ADF3EB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522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C75E2-7E46-A24F-A264-6B0E16CE5E50}" type="datetimeFigureOut">
              <a:rPr lang="en-US" smtClean="0"/>
              <a:t>3/22/21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A29E5-B35E-2949-84A0-553ADF3EB07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591988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C75E2-7E46-A24F-A264-6B0E16CE5E50}" type="datetimeFigureOut">
              <a:rPr lang="en-US" smtClean="0"/>
              <a:t>3/22/21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A29E5-B35E-2949-84A0-553ADF3EB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7024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C75E2-7E46-A24F-A264-6B0E16CE5E50}" type="datetimeFigureOut">
              <a:rPr lang="en-US" smtClean="0"/>
              <a:t>3/22/21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A29E5-B35E-2949-84A0-553ADF3EB07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889430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C75E2-7E46-A24F-A264-6B0E16CE5E50}" type="datetimeFigureOut">
              <a:rPr lang="en-US" smtClean="0"/>
              <a:t>3/22/21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A29E5-B35E-2949-84A0-553ADF3EB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206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C75E2-7E46-A24F-A264-6B0E16CE5E50}" type="datetimeFigureOut">
              <a:rPr lang="en-US" smtClean="0"/>
              <a:t>3/22/21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A29E5-B35E-2949-84A0-553ADF3EB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9879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C75E2-7E46-A24F-A264-6B0E16CE5E50}" type="datetimeFigureOut">
              <a:rPr lang="en-US" smtClean="0"/>
              <a:t>3/22/21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A29E5-B35E-2949-84A0-553ADF3EB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101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C75E2-7E46-A24F-A264-6B0E16CE5E50}" type="datetimeFigureOut">
              <a:rPr lang="en-US" smtClean="0"/>
              <a:t>3/22/21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A29E5-B35E-2949-84A0-553ADF3EB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067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C75E2-7E46-A24F-A264-6B0E16CE5E50}" type="datetimeFigureOut">
              <a:rPr lang="en-US" smtClean="0"/>
              <a:t>3/22/21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A29E5-B35E-2949-84A0-553ADF3EB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813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C75E2-7E46-A24F-A264-6B0E16CE5E50}" type="datetimeFigureOut">
              <a:rPr lang="en-US" smtClean="0"/>
              <a:t>3/22/21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A29E5-B35E-2949-84A0-553ADF3EB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3998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C75E2-7E46-A24F-A264-6B0E16CE5E50}" type="datetimeFigureOut">
              <a:rPr lang="en-US" smtClean="0"/>
              <a:t>3/22/21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A29E5-B35E-2949-84A0-553ADF3EB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5416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C75E2-7E46-A24F-A264-6B0E16CE5E50}" type="datetimeFigureOut">
              <a:rPr lang="en-US" smtClean="0"/>
              <a:t>3/22/21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A29E5-B35E-2949-84A0-553ADF3EB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430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C75E2-7E46-A24F-A264-6B0E16CE5E50}" type="datetimeFigureOut">
              <a:rPr lang="en-US" smtClean="0"/>
              <a:t>3/22/21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A29E5-B35E-2949-84A0-553ADF3EB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267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C75E2-7E46-A24F-A264-6B0E16CE5E50}" type="datetimeFigureOut">
              <a:rPr lang="en-US" smtClean="0"/>
              <a:t>3/22/21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A29E5-B35E-2949-84A0-553ADF3EB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3859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A29E5-B35E-2949-84A0-553ADF3EB07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C75E2-7E46-A24F-A264-6B0E16CE5E50}" type="datetimeFigureOut">
              <a:rPr lang="en-US" smtClean="0"/>
              <a:t>3/22/21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00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C75E2-7E46-A24F-A264-6B0E16CE5E50}" type="datetimeFigureOut">
              <a:rPr lang="en-US" smtClean="0"/>
              <a:t>3/22/21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18A29E5-B35E-2949-84A0-553ADF3EB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943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  <p:sldLayoutId id="2147484102" r:id="rId6"/>
    <p:sldLayoutId id="2147484103" r:id="rId7"/>
    <p:sldLayoutId id="2147484104" r:id="rId8"/>
    <p:sldLayoutId id="2147484105" r:id="rId9"/>
    <p:sldLayoutId id="2147484106" r:id="rId10"/>
    <p:sldLayoutId id="2147484107" r:id="rId11"/>
    <p:sldLayoutId id="2147484108" r:id="rId12"/>
    <p:sldLayoutId id="2147484109" r:id="rId13"/>
    <p:sldLayoutId id="2147484110" r:id="rId14"/>
    <p:sldLayoutId id="2147484111" r:id="rId15"/>
    <p:sldLayoutId id="21474841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68AE6-44F0-6E4D-BE85-4DC1492C49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2717" y="2418822"/>
            <a:ext cx="8922808" cy="1646302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Joint Modeling of Stress and Survival in Patients with Advanced </a:t>
            </a:r>
            <a:br>
              <a:rPr lang="en-US" sz="4000" dirty="0"/>
            </a:br>
            <a:r>
              <a:rPr lang="en-US" sz="4000" dirty="0"/>
              <a:t>Non-Small Cell Lung Cancer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D87FF9-48D2-284F-87B6-28B69E29A7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1252" y="4730751"/>
            <a:ext cx="7805738" cy="1655762"/>
          </a:xfrm>
        </p:spPr>
        <p:txBody>
          <a:bodyPr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Nicole A. Arrato, MA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</a:rPr>
              <a:t>The Ohio State University</a:t>
            </a:r>
          </a:p>
        </p:txBody>
      </p:sp>
    </p:spTree>
    <p:extLst>
      <p:ext uri="{BB962C8B-B14F-4D97-AF65-F5344CB8AC3E}">
        <p14:creationId xmlns:p14="http://schemas.microsoft.com/office/powerpoint/2010/main" val="3681145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ED5DE-C1FD-5B4E-B6F4-8FCCF28AF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Helvetica"/>
              </a:rPr>
              <a:t>Background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5C328B-4141-B24E-A361-ACC61B5397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46239"/>
            <a:ext cx="9352491" cy="3880773"/>
          </a:xfrm>
        </p:spPr>
        <p:txBody>
          <a:bodyPr>
            <a:normAutofit/>
          </a:bodyPr>
          <a:lstStyle/>
          <a:p>
            <a:pPr marL="342900" lvl="1" indent="-342900">
              <a:lnSpc>
                <a:spcPct val="200000"/>
              </a:lnSpc>
            </a:pPr>
            <a:r>
              <a:rPr lang="en-US" sz="2800" dirty="0"/>
              <a:t>Lung cancer: highest psychological disability</a:t>
            </a:r>
          </a:p>
          <a:p>
            <a:pPr marL="342900" lvl="1" indent="-342900">
              <a:lnSpc>
                <a:spcPct val="120000"/>
              </a:lnSpc>
            </a:pPr>
            <a:r>
              <a:rPr lang="en-US" sz="2800" dirty="0"/>
              <a:t>Understood: baseline stress </a:t>
            </a:r>
            <a:r>
              <a:rPr lang="en-US" sz="2800" dirty="0">
                <a:sym typeface="Wingdings" pitchFamily="2" charset="2"/>
              </a:rPr>
              <a:t> continued distress, shorter survival</a:t>
            </a:r>
          </a:p>
          <a:p>
            <a:pPr marL="342900" lvl="1" indent="-342900">
              <a:lnSpc>
                <a:spcPct val="120000"/>
              </a:lnSpc>
            </a:pPr>
            <a:r>
              <a:rPr lang="en-US" sz="2800" dirty="0">
                <a:sym typeface="Wingdings" pitchFamily="2" charset="2"/>
              </a:rPr>
              <a:t>Hypothesis: Patients’ </a:t>
            </a:r>
            <a:r>
              <a:rPr lang="en-US" sz="2800" u="sng" dirty="0">
                <a:sym typeface="Wingdings" pitchFamily="2" charset="2"/>
              </a:rPr>
              <a:t>trajectories</a:t>
            </a:r>
            <a:r>
              <a:rPr lang="en-US" sz="2800" dirty="0">
                <a:sym typeface="Wingdings" pitchFamily="2" charset="2"/>
              </a:rPr>
              <a:t> of stress after baseline will adversely impact their psychological well-being and survival</a:t>
            </a:r>
          </a:p>
        </p:txBody>
      </p:sp>
    </p:spTree>
    <p:extLst>
      <p:ext uri="{BB962C8B-B14F-4D97-AF65-F5344CB8AC3E}">
        <p14:creationId xmlns:p14="http://schemas.microsoft.com/office/powerpoint/2010/main" val="1433934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BB364-A641-1D45-ACF6-939447809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8F4E87-8B00-BD41-9057-89B0AACC47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4163"/>
            <a:ext cx="10515600" cy="5046662"/>
          </a:xfrm>
        </p:spPr>
        <p:txBody>
          <a:bodyPr>
            <a:normAutofit lnSpcReduction="10000"/>
          </a:bodyPr>
          <a:lstStyle/>
          <a:p>
            <a:pPr marL="342900" indent="-342900"/>
            <a:r>
              <a:rPr lang="en-US" sz="2000" i="1" dirty="0">
                <a:solidFill>
                  <a:schemeClr val="tx1"/>
                </a:solidFill>
              </a:rPr>
              <a:t>N</a:t>
            </a:r>
            <a:r>
              <a:rPr lang="en-US" sz="2000" dirty="0">
                <a:solidFill>
                  <a:schemeClr val="tx1"/>
                </a:solidFill>
              </a:rPr>
              <a:t>=157 patients with stage IV NSCLC</a:t>
            </a: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 marL="342900" indent="-342900"/>
            <a:r>
              <a:rPr lang="en-US" sz="2000" dirty="0">
                <a:solidFill>
                  <a:schemeClr val="tx1"/>
                </a:solidFill>
              </a:rPr>
              <a:t>Completed Impact of Events Scale-Revised (cancer stress)</a:t>
            </a:r>
          </a:p>
          <a:p>
            <a:pPr lvl="1" indent="-342900"/>
            <a:r>
              <a:rPr lang="en-US" sz="1800" dirty="0">
                <a:solidFill>
                  <a:schemeClr val="tx1"/>
                </a:solidFill>
              </a:rPr>
              <a:t>Baseline and monthly through 24 months</a:t>
            </a:r>
          </a:p>
          <a:p>
            <a:pPr marL="342900" indent="-342900"/>
            <a:r>
              <a:rPr lang="en-US" sz="2000" dirty="0">
                <a:solidFill>
                  <a:schemeClr val="tx1"/>
                </a:solidFill>
              </a:rPr>
              <a:t>Survival monitored</a:t>
            </a:r>
          </a:p>
          <a:p>
            <a:pPr marL="400050"/>
            <a:endParaRPr lang="en-US" sz="2200" dirty="0">
              <a:solidFill>
                <a:schemeClr val="tx1"/>
              </a:solidFill>
            </a:endParaRPr>
          </a:p>
          <a:p>
            <a:pPr marL="342900" indent="-342900"/>
            <a:r>
              <a:rPr lang="en-US" sz="2000" dirty="0">
                <a:solidFill>
                  <a:schemeClr val="tx1"/>
                </a:solidFill>
              </a:rPr>
              <a:t>Joint statistical models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	Longitudinal modeling (psychological)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	Time-to-event modeling (survival)</a:t>
            </a:r>
          </a:p>
          <a:p>
            <a:pPr lvl="1"/>
            <a:endParaRPr lang="en-US" sz="2000" dirty="0">
              <a:solidFill>
                <a:schemeClr val="tx1"/>
              </a:solidFill>
            </a:endParaRPr>
          </a:p>
          <a:p>
            <a:pPr marL="457200" lvl="1" indent="-457200"/>
            <a:r>
              <a:rPr lang="en-US" sz="2000" dirty="0">
                <a:solidFill>
                  <a:schemeClr val="tx1"/>
                </a:solidFill>
              </a:rPr>
              <a:t>Control variables: age, sex, smoking status, cancer type, </a:t>
            </a:r>
          </a:p>
          <a:p>
            <a:pPr marL="0" lvl="1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      treatment received, marital status, education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361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4E555-3CF3-B84C-B786-75EC92ACB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574281-4118-4C4A-963F-AE62F608B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71" y="1479552"/>
            <a:ext cx="8596668" cy="4949824"/>
          </a:xfrm>
        </p:spPr>
        <p:txBody>
          <a:bodyPr>
            <a:normAutofit/>
          </a:bodyPr>
          <a:lstStyle/>
          <a:p>
            <a:pPr marL="342900" indent="-342900"/>
            <a:r>
              <a:rPr lang="en-US" sz="2000" dirty="0">
                <a:solidFill>
                  <a:schemeClr val="tx1"/>
                </a:solidFill>
              </a:rPr>
              <a:t>Stress significantly   with time since diagnosis</a:t>
            </a:r>
          </a:p>
          <a:p>
            <a:pPr marL="914400" lvl="2" indent="0">
              <a:buNone/>
            </a:pPr>
            <a:endParaRPr lang="en-US" dirty="0">
              <a:sym typeface="Wingdings" pitchFamily="2" charset="2"/>
            </a:endParaRPr>
          </a:p>
          <a:p>
            <a:pPr marL="342900" lvl="2" indent="-342900"/>
            <a:r>
              <a:rPr lang="en-US" sz="2000" dirty="0">
                <a:solidFill>
                  <a:schemeClr val="tx1"/>
                </a:solidFill>
                <a:sym typeface="Wingdings" pitchFamily="2" charset="2"/>
              </a:rPr>
              <a:t>Non-linear: </a:t>
            </a:r>
          </a:p>
          <a:p>
            <a:pPr lvl="2"/>
            <a:r>
              <a:rPr lang="en-US" sz="2000" dirty="0">
                <a:solidFill>
                  <a:schemeClr val="tx1"/>
                </a:solidFill>
                <a:sym typeface="Wingdings" pitchFamily="2" charset="2"/>
              </a:rPr>
              <a:t>     Increases at 6 months</a:t>
            </a:r>
          </a:p>
          <a:p>
            <a:pPr lvl="2"/>
            <a:r>
              <a:rPr lang="en-US" sz="2000" dirty="0">
                <a:solidFill>
                  <a:schemeClr val="tx1"/>
                </a:solidFill>
                <a:sym typeface="Wingdings" pitchFamily="2" charset="2"/>
              </a:rPr>
              <a:t>     Decreases at 12 months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pPr marL="342900" indent="-342900"/>
            <a:r>
              <a:rPr lang="en-US" sz="2000" dirty="0">
                <a:solidFill>
                  <a:schemeClr val="tx1"/>
                </a:solidFill>
              </a:rPr>
              <a:t>Covariates: Education significantly associated</a:t>
            </a:r>
          </a:p>
          <a:p>
            <a:pPr lvl="1" indent="-342900"/>
            <a:r>
              <a:rPr lang="en-US" sz="1800" dirty="0">
                <a:solidFill>
                  <a:schemeClr val="tx1"/>
                </a:solidFill>
              </a:rPr>
              <a:t>High school education or above 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 less stress </a:t>
            </a: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  <a:sym typeface="Wingdings" pitchFamily="2" charset="2"/>
            </a:endParaRPr>
          </a:p>
          <a:p>
            <a:pPr marL="342900" indent="-342900"/>
            <a:r>
              <a:rPr lang="en-US" sz="2000" dirty="0">
                <a:solidFill>
                  <a:schemeClr val="tx1"/>
                </a:solidFill>
                <a:sym typeface="Wingdings" pitchFamily="2" charset="2"/>
              </a:rPr>
              <a:t>IES-R scores not significantly associated with survival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02F79E7-F6E3-0345-ADAA-0109867C4E1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327" y="809625"/>
            <a:ext cx="3187700" cy="3594100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55DF292-DFEC-B44D-9989-CA963BEDE149}"/>
              </a:ext>
            </a:extLst>
          </p:cNvPr>
          <p:cNvCxnSpPr>
            <a:cxnSpLocks/>
          </p:cNvCxnSpPr>
          <p:nvPr/>
        </p:nvCxnSpPr>
        <p:spPr>
          <a:xfrm>
            <a:off x="2943226" y="1479552"/>
            <a:ext cx="0" cy="360362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6458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0230F-D073-994E-B7FF-85DE36A1B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Take-Home Messages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55C388-326D-104C-B106-A1E83094FE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660527"/>
            <a:ext cx="8852429" cy="3880773"/>
          </a:xfrm>
        </p:spPr>
        <p:txBody>
          <a:bodyPr>
            <a:normAutofit fontScale="92500"/>
          </a:bodyPr>
          <a:lstStyle/>
          <a:p>
            <a:pPr marL="342900" indent="-342900"/>
            <a:r>
              <a:rPr lang="en-US" sz="2800" dirty="0"/>
              <a:t>From diagnosis to 2-years, stress may decrease in a non-linear fashion, with a ”spike” around the 6-month time point</a:t>
            </a:r>
          </a:p>
          <a:p>
            <a:endParaRPr lang="en-US" sz="2800" dirty="0"/>
          </a:p>
          <a:p>
            <a:pPr marL="342900" indent="-342900"/>
            <a:r>
              <a:rPr lang="en-US" sz="2800" dirty="0"/>
              <a:t>Patients with less than a high school education may be at risk for higher stress during lung cancer treatment</a:t>
            </a:r>
          </a:p>
          <a:p>
            <a:pPr marL="342900" indent="-342900"/>
            <a:endParaRPr lang="en-US" sz="2800" dirty="0">
              <a:sym typeface="Wingdings" pitchFamily="2" charset="2"/>
            </a:endParaRPr>
          </a:p>
          <a:p>
            <a:pPr marL="342900" indent="-342900"/>
            <a:r>
              <a:rPr lang="en-US" sz="2800" dirty="0">
                <a:sym typeface="Wingdings" pitchFamily="2" charset="2"/>
              </a:rPr>
              <a:t>Future research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946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9D404-58EB-B14B-AB2F-840E42CE2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727BCF-DB23-B347-9FEA-3FB3249F00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/>
              <a:t>Nicole A. Arrato, MA</a:t>
            </a:r>
          </a:p>
          <a:p>
            <a:pPr marL="0" indent="0" algn="ctr">
              <a:buNone/>
            </a:pPr>
            <a:r>
              <a:rPr lang="en-US" sz="2800" dirty="0"/>
              <a:t>The Ohio State University</a:t>
            </a:r>
          </a:p>
          <a:p>
            <a:pPr marL="0" indent="0" algn="ctr">
              <a:buNone/>
            </a:pPr>
            <a:r>
              <a:rPr lang="en-US" sz="2800" dirty="0"/>
              <a:t>Arrato.1@osu.edu</a:t>
            </a:r>
          </a:p>
        </p:txBody>
      </p:sp>
    </p:spTree>
    <p:extLst>
      <p:ext uri="{BB962C8B-B14F-4D97-AF65-F5344CB8AC3E}">
        <p14:creationId xmlns:p14="http://schemas.microsoft.com/office/powerpoint/2010/main" val="84155224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{1A941431-347D-0942-B8B3-097826BFF72E}tf10001060</Template>
  <TotalTime>99</TotalTime>
  <Words>227</Words>
  <Application>Microsoft Macintosh PowerPoint</Application>
  <PresentationFormat>Widescreen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Joint Modeling of Stress and Survival in Patients with Advanced  Non-Small Cell Lung Cancer</vt:lpstr>
      <vt:lpstr>Background</vt:lpstr>
      <vt:lpstr>Methods</vt:lpstr>
      <vt:lpstr>Key Results</vt:lpstr>
      <vt:lpstr>Take-Home Messages</vt:lpstr>
      <vt:lpstr>Contact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Joint Modeling of Stress and Survival in Patients with Advanced  Non-Small Cell Lung Cancer</dc:title>
  <dc:creator>Nicole Arrato</dc:creator>
  <cp:lastModifiedBy>Nicole Arrato</cp:lastModifiedBy>
  <cp:revision>6</cp:revision>
  <dcterms:created xsi:type="dcterms:W3CDTF">2021-03-22T15:52:35Z</dcterms:created>
  <dcterms:modified xsi:type="dcterms:W3CDTF">2021-03-22T17:32:02Z</dcterms:modified>
</cp:coreProperties>
</file>