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87899"/>
  </p:normalViewPr>
  <p:slideViewPr>
    <p:cSldViewPr snapToGrid="0" snapToObjects="1">
      <p:cViewPr varScale="1">
        <p:scale>
          <a:sx n="140" d="100"/>
          <a:sy n="140" d="100"/>
        </p:scale>
        <p:origin x="13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83826-90A4-0145-AB42-778DB982422D}" type="datetimeFigureOut">
              <a:rPr lang="en-US" smtClean="0"/>
              <a:t>3/29/21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C734A-ED47-3143-8016-7172C93D9E2C}" type="slidenum">
              <a:rPr lang="en-US" smtClean="0"/>
              <a:t>‹#›</a:t>
            </a:fld>
            <a:endParaRPr lang="en-US"/>
          </a:p>
        </p:txBody>
      </p:sp>
    </p:spTree>
    <p:extLst>
      <p:ext uri="{BB962C8B-B14F-4D97-AF65-F5344CB8AC3E}">
        <p14:creationId xmlns:p14="http://schemas.microsoft.com/office/powerpoint/2010/main" val="18670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0789">
              <a:spcBef>
                <a:spcPts val="900"/>
              </a:spcBef>
              <a:spcAft>
                <a:spcPts val="982"/>
              </a:spcAft>
            </a:pPr>
            <a:r>
              <a:rPr lang="en-US" dirty="0"/>
              <a:t>Anxiety and depression are prevalent among patients with advanced non-small-cell lung cancer (NSCLC) and predict adverse psychological and disease-related outcomes.  </a:t>
            </a:r>
          </a:p>
          <a:p>
            <a:pPr marL="20789">
              <a:spcBef>
                <a:spcPts val="900"/>
              </a:spcBef>
              <a:spcAft>
                <a:spcPts val="982"/>
              </a:spcAft>
            </a:pPr>
            <a:r>
              <a:rPr lang="en-US" dirty="0"/>
              <a:t>In addition to these, illness-related stress plays a significant role in influencing sickness behaviors, leading to worse disease-related outcomes</a:t>
            </a:r>
          </a:p>
          <a:p>
            <a:pPr marL="20789">
              <a:spcBef>
                <a:spcPts val="900"/>
              </a:spcBef>
              <a:spcAft>
                <a:spcPts val="982"/>
              </a:spcAft>
            </a:pPr>
            <a:r>
              <a:rPr lang="en-US" dirty="0"/>
              <a:t>The global pandemic caused by the severe acute respiratory syndrome coronavirus 2 (SARS-CoV-2) has far-reaching physical and mental consequences that have yet to be explored. </a:t>
            </a:r>
          </a:p>
          <a:p>
            <a:pPr marL="20789">
              <a:spcBef>
                <a:spcPts val="900"/>
              </a:spcBef>
              <a:spcAft>
                <a:spcPts val="982"/>
              </a:spcAft>
            </a:pPr>
            <a:r>
              <a:rPr lang="en-US" dirty="0"/>
              <a:t>Little is known about how vulnerable populations have reacted to the unprecedented environment that exists as a result of the pandemic.</a:t>
            </a:r>
          </a:p>
          <a:p>
            <a:endParaRPr lang="en-US" dirty="0"/>
          </a:p>
        </p:txBody>
      </p:sp>
      <p:sp>
        <p:nvSpPr>
          <p:cNvPr id="4" name="Slide Number Placeholder 3"/>
          <p:cNvSpPr>
            <a:spLocks noGrp="1"/>
          </p:cNvSpPr>
          <p:nvPr>
            <p:ph type="sldNum" sz="quarter" idx="5"/>
          </p:nvPr>
        </p:nvSpPr>
        <p:spPr/>
        <p:txBody>
          <a:bodyPr/>
          <a:lstStyle/>
          <a:p>
            <a:fld id="{6F9C734A-ED47-3143-8016-7172C93D9E2C}" type="slidenum">
              <a:rPr lang="en-US" smtClean="0"/>
              <a:t>2</a:t>
            </a:fld>
            <a:endParaRPr lang="en-US"/>
          </a:p>
        </p:txBody>
      </p:sp>
    </p:spTree>
    <p:extLst>
      <p:ext uri="{BB962C8B-B14F-4D97-AF65-F5344CB8AC3E}">
        <p14:creationId xmlns:p14="http://schemas.microsoft.com/office/powerpoint/2010/main" val="281231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4969" lvl="1">
              <a:lnSpc>
                <a:spcPct val="150000"/>
              </a:lnSpc>
              <a:spcBef>
                <a:spcPts val="900"/>
              </a:spcBef>
            </a:pPr>
            <a:r>
              <a:rPr lang="en-US" sz="4000" dirty="0"/>
              <a:t>A </a:t>
            </a:r>
            <a:r>
              <a:rPr lang="en-US" sz="4000" b="1" dirty="0"/>
              <a:t>repeated measures </a:t>
            </a:r>
            <a:r>
              <a:rPr lang="en-US" sz="4000" dirty="0"/>
              <a:t>design was used. </a:t>
            </a:r>
          </a:p>
          <a:p>
            <a:pPr marL="14969" lvl="1">
              <a:spcBef>
                <a:spcPts val="900"/>
              </a:spcBef>
            </a:pPr>
            <a:r>
              <a:rPr lang="en-US" sz="4000" dirty="0"/>
              <a:t>Multivariate linear regression analyses predicted responses to items from patients’ depression and anxiety scores at time of COVID-19 assessment, controlling for depression/anxiety at baseline (initial cancer diagnosis)</a:t>
            </a:r>
          </a:p>
          <a:p>
            <a:endParaRPr lang="en-US" dirty="0"/>
          </a:p>
        </p:txBody>
      </p:sp>
      <p:sp>
        <p:nvSpPr>
          <p:cNvPr id="4" name="Slide Number Placeholder 3"/>
          <p:cNvSpPr>
            <a:spLocks noGrp="1"/>
          </p:cNvSpPr>
          <p:nvPr>
            <p:ph type="sldNum" sz="quarter" idx="5"/>
          </p:nvPr>
        </p:nvSpPr>
        <p:spPr/>
        <p:txBody>
          <a:bodyPr/>
          <a:lstStyle/>
          <a:p>
            <a:fld id="{6F9C734A-ED47-3143-8016-7172C93D9E2C}" type="slidenum">
              <a:rPr lang="en-US" smtClean="0"/>
              <a:t>4</a:t>
            </a:fld>
            <a:endParaRPr lang="en-US"/>
          </a:p>
        </p:txBody>
      </p:sp>
    </p:spTree>
    <p:extLst>
      <p:ext uri="{BB962C8B-B14F-4D97-AF65-F5344CB8AC3E}">
        <p14:creationId xmlns:p14="http://schemas.microsoft.com/office/powerpoint/2010/main" val="2207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indent="-571500">
              <a:buFont typeface="Arial" panose="020B0604020202020204" pitchFamily="34" charset="0"/>
              <a:buChar char="•"/>
            </a:pPr>
            <a:r>
              <a:rPr lang="en-US" sz="1200" dirty="0"/>
              <a:t>Anxiety and Depression at baseline (initial cancer diagnosis) did not predict responses to any of the items</a:t>
            </a:r>
          </a:p>
          <a:p>
            <a:pPr marL="571500" indent="-571500">
              <a:buFont typeface="Arial" panose="020B0604020202020204" pitchFamily="34" charset="0"/>
              <a:buChar char="•"/>
            </a:pPr>
            <a:endParaRPr lang="en-US" sz="1200" dirty="0"/>
          </a:p>
          <a:p>
            <a:pPr marL="571500" indent="-571500">
              <a:buFont typeface="Arial" panose="020B0604020202020204" pitchFamily="34" charset="0"/>
              <a:buChar char="•"/>
            </a:pPr>
            <a:r>
              <a:rPr lang="en-US" sz="1200" dirty="0"/>
              <a:t>Anxiety and Depression at the start of the pandemic predicted efficiency of social distancing.</a:t>
            </a:r>
          </a:p>
          <a:p>
            <a:pPr marL="571500" indent="-571500">
              <a:buFont typeface="Arial" panose="020B0604020202020204" pitchFamily="34" charset="0"/>
              <a:buChar char="•"/>
            </a:pPr>
            <a:endParaRPr lang="en-US" sz="1200" dirty="0"/>
          </a:p>
          <a:p>
            <a:pPr marL="571500" indent="-571500">
              <a:buFont typeface="Arial" panose="020B0604020202020204" pitchFamily="34" charset="0"/>
              <a:buChar char="•"/>
            </a:pPr>
            <a:r>
              <a:rPr lang="en-US" sz="1200" dirty="0"/>
              <a:t>Anxiety and Depression at the start of the pandemic predicted also predicted stress levels during the initial period of isolation</a:t>
            </a:r>
          </a:p>
          <a:p>
            <a:endParaRPr lang="en-US" dirty="0"/>
          </a:p>
        </p:txBody>
      </p:sp>
      <p:sp>
        <p:nvSpPr>
          <p:cNvPr id="4" name="Slide Number Placeholder 3"/>
          <p:cNvSpPr>
            <a:spLocks noGrp="1"/>
          </p:cNvSpPr>
          <p:nvPr>
            <p:ph type="sldNum" sz="quarter" idx="5"/>
          </p:nvPr>
        </p:nvSpPr>
        <p:spPr/>
        <p:txBody>
          <a:bodyPr/>
          <a:lstStyle/>
          <a:p>
            <a:fld id="{6F9C734A-ED47-3143-8016-7172C93D9E2C}" type="slidenum">
              <a:rPr lang="en-US" smtClean="0"/>
              <a:t>5</a:t>
            </a:fld>
            <a:endParaRPr lang="en-US"/>
          </a:p>
        </p:txBody>
      </p:sp>
    </p:spTree>
    <p:extLst>
      <p:ext uri="{BB962C8B-B14F-4D97-AF65-F5344CB8AC3E}">
        <p14:creationId xmlns:p14="http://schemas.microsoft.com/office/powerpoint/2010/main" val="4200065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These results indicate that at-risk individuals who are high in anxiety or depression reacted differently to the pandemic, according to their symptoms. These different reactions could potentially putting them at risk of being adversely affected by the pandemic</a:t>
            </a:r>
          </a:p>
          <a:p>
            <a:endParaRPr lang="en-US" dirty="0"/>
          </a:p>
        </p:txBody>
      </p:sp>
      <p:sp>
        <p:nvSpPr>
          <p:cNvPr id="4" name="Slide Number Placeholder 3"/>
          <p:cNvSpPr>
            <a:spLocks noGrp="1"/>
          </p:cNvSpPr>
          <p:nvPr>
            <p:ph type="sldNum" sz="quarter" idx="5"/>
          </p:nvPr>
        </p:nvSpPr>
        <p:spPr/>
        <p:txBody>
          <a:bodyPr/>
          <a:lstStyle/>
          <a:p>
            <a:fld id="{6F9C734A-ED47-3143-8016-7172C93D9E2C}" type="slidenum">
              <a:rPr lang="en-US" smtClean="0"/>
              <a:t>6</a:t>
            </a:fld>
            <a:endParaRPr lang="en-US"/>
          </a:p>
        </p:txBody>
      </p:sp>
    </p:spTree>
    <p:extLst>
      <p:ext uri="{BB962C8B-B14F-4D97-AF65-F5344CB8AC3E}">
        <p14:creationId xmlns:p14="http://schemas.microsoft.com/office/powerpoint/2010/main" val="457242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647E80-3A32-AC4A-8AFC-4C2F01591F2B}" type="datetimeFigureOut">
              <a:rPr lang="en-US" smtClean="0"/>
              <a:t>3/29/21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C819CEC-9655-2C4D-8CB7-4101203966F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428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47E80-3A32-AC4A-8AFC-4C2F01591F2B}"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19CEC-9655-2C4D-8CB7-4101203966F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83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47E80-3A32-AC4A-8AFC-4C2F01591F2B}"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19CEC-9655-2C4D-8CB7-4101203966F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771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47E80-3A32-AC4A-8AFC-4C2F01591F2B}"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19CEC-9655-2C4D-8CB7-4101203966F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125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647E80-3A32-AC4A-8AFC-4C2F01591F2B}"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819CEC-9655-2C4D-8CB7-4101203966F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3402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647E80-3A32-AC4A-8AFC-4C2F01591F2B}" type="datetimeFigureOut">
              <a:rPr lang="en-US" smtClean="0"/>
              <a:t>3/29/21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19CEC-9655-2C4D-8CB7-4101203966F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49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647E80-3A32-AC4A-8AFC-4C2F01591F2B}" type="datetimeFigureOut">
              <a:rPr lang="en-US" smtClean="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819CEC-9655-2C4D-8CB7-4101203966F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0853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647E80-3A32-AC4A-8AFC-4C2F01591F2B}" type="datetimeFigureOut">
              <a:rPr lang="en-US" smtClean="0"/>
              <a:t>3/29/21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819CEC-9655-2C4D-8CB7-4101203966F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069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47E80-3A32-AC4A-8AFC-4C2F01591F2B}" type="datetimeFigureOut">
              <a:rPr lang="en-US" smtClean="0"/>
              <a:t>3/29/21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819CEC-9655-2C4D-8CB7-4101203966F4}" type="slidenum">
              <a:rPr lang="en-US" smtClean="0"/>
              <a:t>‹#›</a:t>
            </a:fld>
            <a:endParaRPr lang="en-US"/>
          </a:p>
        </p:txBody>
      </p:sp>
    </p:spTree>
    <p:extLst>
      <p:ext uri="{BB962C8B-B14F-4D97-AF65-F5344CB8AC3E}">
        <p14:creationId xmlns:p14="http://schemas.microsoft.com/office/powerpoint/2010/main" val="183210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647E80-3A32-AC4A-8AFC-4C2F01591F2B}" type="datetimeFigureOut">
              <a:rPr lang="en-US" smtClean="0"/>
              <a:t>3/29/21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819CEC-9655-2C4D-8CB7-4101203966F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602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6647E80-3A32-AC4A-8AFC-4C2F01591F2B}" type="datetimeFigureOut">
              <a:rPr lang="en-US" smtClean="0"/>
              <a:t>3/29/21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C819CEC-9655-2C4D-8CB7-4101203966F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615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6647E80-3A32-AC4A-8AFC-4C2F01591F2B}" type="datetimeFigureOut">
              <a:rPr lang="en-US" smtClean="0"/>
              <a:t>3/29/21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C819CEC-9655-2C4D-8CB7-4101203966F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16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DF4EF-8D89-7C41-95D8-E6F3199A34FF}"/>
              </a:ext>
            </a:extLst>
          </p:cNvPr>
          <p:cNvSpPr>
            <a:spLocks noGrp="1"/>
          </p:cNvSpPr>
          <p:nvPr>
            <p:ph type="ctrTitle"/>
          </p:nvPr>
        </p:nvSpPr>
        <p:spPr/>
        <p:txBody>
          <a:bodyPr>
            <a:normAutofit/>
          </a:bodyPr>
          <a:lstStyle/>
          <a:p>
            <a:pPr algn="r"/>
            <a:r>
              <a:rPr lang="en-US" sz="3000" dirty="0"/>
              <a:t>Depression and Anxiety as Predictors of Reactions to the COVID-19 Pandemic in Patients with Advanced Non-Small Cell Lung Cancer</a:t>
            </a:r>
          </a:p>
        </p:txBody>
      </p:sp>
      <p:sp>
        <p:nvSpPr>
          <p:cNvPr id="3" name="Subtitle 2">
            <a:extLst>
              <a:ext uri="{FF2B5EF4-FFF2-40B4-BE49-F238E27FC236}">
                <a16:creationId xmlns:a16="http://schemas.microsoft.com/office/drawing/2014/main" id="{301DD15E-F4AD-7140-A9D0-2C959453B49E}"/>
              </a:ext>
            </a:extLst>
          </p:cNvPr>
          <p:cNvSpPr>
            <a:spLocks noGrp="1"/>
          </p:cNvSpPr>
          <p:nvPr>
            <p:ph type="subTitle" idx="1"/>
          </p:nvPr>
        </p:nvSpPr>
        <p:spPr/>
        <p:txBody>
          <a:bodyPr>
            <a:noAutofit/>
          </a:bodyPr>
          <a:lstStyle/>
          <a:p>
            <a:pPr algn="r">
              <a:lnSpc>
                <a:spcPct val="100000"/>
              </a:lnSpc>
            </a:pPr>
            <a:r>
              <a:rPr lang="en-US" dirty="0"/>
              <a:t>Clarence Coker, BS</a:t>
            </a:r>
          </a:p>
          <a:p>
            <a:pPr algn="r">
              <a:lnSpc>
                <a:spcPct val="100000"/>
              </a:lnSpc>
            </a:pPr>
            <a:r>
              <a:rPr lang="en-US" dirty="0"/>
              <a:t>The Ohio State university</a:t>
            </a:r>
          </a:p>
          <a:p>
            <a:pPr algn="r">
              <a:lnSpc>
                <a:spcPct val="100000"/>
              </a:lnSpc>
            </a:pPr>
            <a:r>
              <a:rPr lang="en-US" dirty="0"/>
              <a:t>Society for Behavioral Medicine 2021 annual meeting</a:t>
            </a:r>
          </a:p>
        </p:txBody>
      </p:sp>
    </p:spTree>
    <p:extLst>
      <p:ext uri="{BB962C8B-B14F-4D97-AF65-F5344CB8AC3E}">
        <p14:creationId xmlns:p14="http://schemas.microsoft.com/office/powerpoint/2010/main" val="26695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34CD-35D5-3F4C-BBFD-2FBFE909C06A}"/>
              </a:ext>
            </a:extLst>
          </p:cNvPr>
          <p:cNvSpPr>
            <a:spLocks noGrp="1"/>
          </p:cNvSpPr>
          <p:nvPr>
            <p:ph type="title"/>
          </p:nvPr>
        </p:nvSpPr>
        <p:spPr/>
        <p:txBody>
          <a:bodyPr/>
          <a:lstStyle/>
          <a:p>
            <a:r>
              <a:rPr lang="en-US" dirty="0"/>
              <a:t>Background and Introduction</a:t>
            </a:r>
          </a:p>
        </p:txBody>
      </p:sp>
      <p:sp>
        <p:nvSpPr>
          <p:cNvPr id="3" name="Content Placeholder 2">
            <a:extLst>
              <a:ext uri="{FF2B5EF4-FFF2-40B4-BE49-F238E27FC236}">
                <a16:creationId xmlns:a16="http://schemas.microsoft.com/office/drawing/2014/main" id="{D113E5C4-5AFD-9640-903C-AAB6236E52B5}"/>
              </a:ext>
            </a:extLst>
          </p:cNvPr>
          <p:cNvSpPr>
            <a:spLocks noGrp="1"/>
          </p:cNvSpPr>
          <p:nvPr>
            <p:ph idx="1"/>
          </p:nvPr>
        </p:nvSpPr>
        <p:spPr/>
        <p:txBody>
          <a:bodyPr>
            <a:normAutofit lnSpcReduction="10000"/>
          </a:bodyPr>
          <a:lstStyle/>
          <a:p>
            <a:r>
              <a:rPr lang="en-US" dirty="0"/>
              <a:t>Anxiety and Depression play significant roles determining disease outcome in patients with advanced lung cancer (NSCLC)</a:t>
            </a:r>
          </a:p>
          <a:p>
            <a:endParaRPr lang="en-US" dirty="0"/>
          </a:p>
          <a:p>
            <a:r>
              <a:rPr lang="en-US" dirty="0"/>
              <a:t>Illness-Related Stress also has an indirect effect on disease outcomes through sickness behavior</a:t>
            </a:r>
          </a:p>
          <a:p>
            <a:endParaRPr lang="en-US" dirty="0"/>
          </a:p>
          <a:p>
            <a:r>
              <a:rPr lang="en-US" dirty="0"/>
              <a:t>The mental consequences of the COVID-19 Global Pandemic among vulnerable communities are yet to be fully explored</a:t>
            </a:r>
          </a:p>
          <a:p>
            <a:endParaRPr lang="en-US" dirty="0"/>
          </a:p>
        </p:txBody>
      </p:sp>
    </p:spTree>
    <p:extLst>
      <p:ext uri="{BB962C8B-B14F-4D97-AF65-F5344CB8AC3E}">
        <p14:creationId xmlns:p14="http://schemas.microsoft.com/office/powerpoint/2010/main" val="273152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115E1-4C2F-CE4B-BAED-7E4E0CD98F37}"/>
              </a:ext>
            </a:extLst>
          </p:cNvPr>
          <p:cNvSpPr>
            <a:spLocks noGrp="1"/>
          </p:cNvSpPr>
          <p:nvPr>
            <p:ph type="title"/>
          </p:nvPr>
        </p:nvSpPr>
        <p:spPr/>
        <p:txBody>
          <a:bodyPr/>
          <a:lstStyle/>
          <a:p>
            <a:r>
              <a:rPr lang="en-US" dirty="0"/>
              <a:t>Hypothesis and study aim</a:t>
            </a:r>
          </a:p>
        </p:txBody>
      </p:sp>
      <p:sp>
        <p:nvSpPr>
          <p:cNvPr id="3" name="Content Placeholder 2">
            <a:extLst>
              <a:ext uri="{FF2B5EF4-FFF2-40B4-BE49-F238E27FC236}">
                <a16:creationId xmlns:a16="http://schemas.microsoft.com/office/drawing/2014/main" id="{B4C43117-6382-5F4C-BD15-89086F9580A2}"/>
              </a:ext>
            </a:extLst>
          </p:cNvPr>
          <p:cNvSpPr>
            <a:spLocks noGrp="1"/>
          </p:cNvSpPr>
          <p:nvPr>
            <p:ph idx="1"/>
          </p:nvPr>
        </p:nvSpPr>
        <p:spPr/>
        <p:txBody>
          <a:bodyPr/>
          <a:lstStyle/>
          <a:p>
            <a:r>
              <a:rPr lang="en-US" dirty="0"/>
              <a:t>The current study investigates the role played by anxiety and depressive symptoms in reactions to the global pandemic in patients with NSCLC</a:t>
            </a:r>
          </a:p>
          <a:p>
            <a:pPr marL="0" indent="0">
              <a:buNone/>
            </a:pPr>
            <a:endParaRPr lang="en-US" dirty="0"/>
          </a:p>
          <a:p>
            <a:pPr marL="0" indent="0">
              <a:buNone/>
            </a:pPr>
            <a:r>
              <a:rPr lang="en-US" b="1" dirty="0"/>
              <a:t>Hypothesis</a:t>
            </a:r>
          </a:p>
          <a:p>
            <a:r>
              <a:rPr lang="en-US" dirty="0"/>
              <a:t>Patients with higher anxious or depressive symptoms will experience significantly higher levels of stress during isolation while exhibiting poorer safety</a:t>
            </a:r>
          </a:p>
          <a:p>
            <a:endParaRPr lang="en-US" dirty="0"/>
          </a:p>
        </p:txBody>
      </p:sp>
    </p:spTree>
    <p:extLst>
      <p:ext uri="{BB962C8B-B14F-4D97-AF65-F5344CB8AC3E}">
        <p14:creationId xmlns:p14="http://schemas.microsoft.com/office/powerpoint/2010/main" val="257874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27AD-2DB3-8942-BF9A-5F95778EDCD8}"/>
              </a:ext>
            </a:extLst>
          </p:cNvPr>
          <p:cNvSpPr>
            <a:spLocks noGrp="1"/>
          </p:cNvSpPr>
          <p:nvPr>
            <p:ph type="title"/>
          </p:nvPr>
        </p:nvSpPr>
        <p:spPr/>
        <p:txBody>
          <a:bodyPr anchor="t"/>
          <a:lstStyle/>
          <a:p>
            <a:r>
              <a:rPr lang="en-US" dirty="0"/>
              <a:t>methods</a:t>
            </a:r>
          </a:p>
        </p:txBody>
      </p:sp>
      <p:sp>
        <p:nvSpPr>
          <p:cNvPr id="3" name="Content Placeholder 2">
            <a:extLst>
              <a:ext uri="{FF2B5EF4-FFF2-40B4-BE49-F238E27FC236}">
                <a16:creationId xmlns:a16="http://schemas.microsoft.com/office/drawing/2014/main" id="{52326AB2-1D45-BB4E-949F-57D07C678CF0}"/>
              </a:ext>
            </a:extLst>
          </p:cNvPr>
          <p:cNvSpPr>
            <a:spLocks noGrp="1"/>
          </p:cNvSpPr>
          <p:nvPr>
            <p:ph idx="1"/>
          </p:nvPr>
        </p:nvSpPr>
        <p:spPr>
          <a:xfrm>
            <a:off x="1451579" y="2015732"/>
            <a:ext cx="9603275" cy="4037749"/>
          </a:xfrm>
        </p:spPr>
        <p:txBody>
          <a:bodyPr>
            <a:noAutofit/>
          </a:bodyPr>
          <a:lstStyle/>
          <a:p>
            <a:pPr marL="0" indent="0">
              <a:buNone/>
            </a:pPr>
            <a:r>
              <a:rPr lang="en-US" dirty="0"/>
              <a:t>Patients with advanced NSCLC </a:t>
            </a:r>
            <a:r>
              <a:rPr lang="en-US" i="1" dirty="0"/>
              <a:t>(N</a:t>
            </a:r>
            <a:r>
              <a:rPr lang="en-US" dirty="0"/>
              <a:t> = 76</a:t>
            </a:r>
            <a:r>
              <a:rPr lang="en-US" i="1" dirty="0"/>
              <a:t>) </a:t>
            </a:r>
            <a:r>
              <a:rPr lang="en-US" dirty="0"/>
              <a:t>completed measures of:</a:t>
            </a:r>
          </a:p>
          <a:p>
            <a:pPr marL="0" indent="0">
              <a:buNone/>
            </a:pPr>
            <a:r>
              <a:rPr lang="en-US" b="1" dirty="0"/>
              <a:t>Depression</a:t>
            </a:r>
            <a:r>
              <a:rPr lang="en-US" dirty="0"/>
              <a:t>: Patient Health Questionnaire (PHQ-9)</a:t>
            </a:r>
          </a:p>
          <a:p>
            <a:pPr marL="0" indent="0">
              <a:buNone/>
            </a:pPr>
            <a:r>
              <a:rPr lang="en-US" b="1" dirty="0"/>
              <a:t>Anxiety: </a:t>
            </a:r>
            <a:r>
              <a:rPr lang="en-US" dirty="0"/>
              <a:t>Generalized Anxiety Disorder Scale (GAD-7)</a:t>
            </a:r>
          </a:p>
          <a:p>
            <a:pPr marL="0" indent="0">
              <a:buNone/>
            </a:pPr>
            <a:r>
              <a:rPr lang="en-US" b="1" dirty="0"/>
              <a:t>COVID Illness Perceptions</a:t>
            </a:r>
            <a:r>
              <a:rPr lang="en-US" dirty="0"/>
              <a:t>: Brief Illness Perceptions Questionnaire (BIPQ)</a:t>
            </a:r>
          </a:p>
          <a:p>
            <a:pPr lvl="1"/>
            <a:r>
              <a:rPr lang="en-US" dirty="0"/>
              <a:t>Social Distancing Efficiency and Stress During Isolation</a:t>
            </a:r>
          </a:p>
          <a:p>
            <a:pPr marL="0" indent="0">
              <a:buNone/>
            </a:pPr>
            <a:endParaRPr lang="en-US" b="1" dirty="0"/>
          </a:p>
          <a:p>
            <a:pPr marL="0" indent="0">
              <a:buNone/>
            </a:pPr>
            <a:r>
              <a:rPr lang="en-US" b="1" dirty="0">
                <a:solidFill>
                  <a:srgbClr val="FF0000"/>
                </a:solidFill>
              </a:rPr>
              <a:t>Statistical Analyses</a:t>
            </a:r>
          </a:p>
          <a:p>
            <a:pPr marL="0" indent="0">
              <a:buNone/>
            </a:pPr>
            <a:r>
              <a:rPr lang="en-US" dirty="0"/>
              <a:t>Multivariate Linear Regressions controlling for baseline values of predictors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80574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4C75E2B-CACA-478C-B26B-182AF87A1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50FF2874-547C-4D14-9E18-28B19002FB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36CF827D-A163-47F7-BD87-34EB4FA7D6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99D9A9-1DA8-433D-A9BC-FB48D93D4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275EA08C-F908-FA42-B0A1-4DD916D95A5D}"/>
              </a:ext>
            </a:extLst>
          </p:cNvPr>
          <p:cNvSpPr>
            <a:spLocks noGrp="1"/>
          </p:cNvSpPr>
          <p:nvPr>
            <p:ph type="title"/>
          </p:nvPr>
        </p:nvSpPr>
        <p:spPr>
          <a:xfrm>
            <a:off x="1451579" y="804519"/>
            <a:ext cx="9603275" cy="1049235"/>
          </a:xfrm>
        </p:spPr>
        <p:txBody>
          <a:bodyPr vert="horz" lIns="91440" tIns="45720" rIns="91440" bIns="45720" rtlCol="0" anchor="t">
            <a:normAutofit/>
          </a:bodyPr>
          <a:lstStyle/>
          <a:p>
            <a:r>
              <a:rPr lang="en-US" dirty="0"/>
              <a:t>results</a:t>
            </a:r>
          </a:p>
        </p:txBody>
      </p:sp>
      <p:pic>
        <p:nvPicPr>
          <p:cNvPr id="11" name="Content Placeholder 10">
            <a:extLst>
              <a:ext uri="{FF2B5EF4-FFF2-40B4-BE49-F238E27FC236}">
                <a16:creationId xmlns:a16="http://schemas.microsoft.com/office/drawing/2014/main" id="{44F9B109-0B39-F747-BBEA-075029CEBB15}"/>
              </a:ext>
            </a:extLst>
          </p:cNvPr>
          <p:cNvPicPr>
            <a:picLocks noGrp="1" noChangeAspect="1"/>
          </p:cNvPicPr>
          <p:nvPr>
            <p:ph idx="1"/>
          </p:nvPr>
        </p:nvPicPr>
        <p:blipFill>
          <a:blip r:embed="rId4"/>
          <a:stretch>
            <a:fillRect/>
          </a:stretch>
        </p:blipFill>
        <p:spPr>
          <a:xfrm>
            <a:off x="1637797" y="1846448"/>
            <a:ext cx="9100307" cy="3298862"/>
          </a:xfrm>
          <a:prstGeom prst="rect">
            <a:avLst/>
          </a:prstGeom>
        </p:spPr>
      </p:pic>
      <p:sp>
        <p:nvSpPr>
          <p:cNvPr id="13" name="TextBox 12">
            <a:extLst>
              <a:ext uri="{FF2B5EF4-FFF2-40B4-BE49-F238E27FC236}">
                <a16:creationId xmlns:a16="http://schemas.microsoft.com/office/drawing/2014/main" id="{E387158A-4569-EC4E-98CB-3B0BC7B42951}"/>
              </a:ext>
            </a:extLst>
          </p:cNvPr>
          <p:cNvSpPr txBox="1"/>
          <p:nvPr/>
        </p:nvSpPr>
        <p:spPr>
          <a:xfrm>
            <a:off x="1637797" y="5229919"/>
            <a:ext cx="9518929" cy="923330"/>
          </a:xfrm>
          <a:prstGeom prst="rect">
            <a:avLst/>
          </a:prstGeom>
          <a:noFill/>
        </p:spPr>
        <p:txBody>
          <a:bodyPr wrap="square" rtlCol="0">
            <a:spAutoFit/>
          </a:bodyPr>
          <a:lstStyle/>
          <a:p>
            <a:r>
              <a:rPr lang="en-US" dirty="0"/>
              <a:t>Table 2. </a:t>
            </a:r>
            <a:r>
              <a:rPr lang="en-US" b="1" i="1" dirty="0"/>
              <a:t>Effect sizes </a:t>
            </a:r>
            <a:r>
              <a:rPr lang="en-US" i="1" dirty="0"/>
              <a:t>from linear regression analyses testing Depression and Anxiety responses at the beginning of the pandemic to predict responses to BIPQ items, </a:t>
            </a:r>
            <a:r>
              <a:rPr lang="en-US" b="1" i="1" dirty="0"/>
              <a:t>controlling for baseline values </a:t>
            </a:r>
            <a:r>
              <a:rPr lang="en-US" i="1" dirty="0"/>
              <a:t>of the predictors (</a:t>
            </a:r>
            <a:r>
              <a:rPr lang="en-US" dirty="0" err="1"/>
              <a:t>p</a:t>
            </a:r>
            <a:r>
              <a:rPr lang="en-US" i="1" dirty="0" err="1"/>
              <a:t>s</a:t>
            </a:r>
            <a:r>
              <a:rPr lang="en-US" i="1" dirty="0"/>
              <a:t> &lt; .04)</a:t>
            </a:r>
            <a:endParaRPr lang="en-US" b="1" dirty="0"/>
          </a:p>
        </p:txBody>
      </p:sp>
    </p:spTree>
    <p:extLst>
      <p:ext uri="{BB962C8B-B14F-4D97-AF65-F5344CB8AC3E}">
        <p14:creationId xmlns:p14="http://schemas.microsoft.com/office/powerpoint/2010/main" val="296756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58EF6-1645-A847-9F79-1826A04F2AF0}"/>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439243B9-5306-1647-89A1-1C810DA653C5}"/>
              </a:ext>
            </a:extLst>
          </p:cNvPr>
          <p:cNvSpPr>
            <a:spLocks noGrp="1"/>
          </p:cNvSpPr>
          <p:nvPr>
            <p:ph idx="1"/>
          </p:nvPr>
        </p:nvSpPr>
        <p:spPr/>
        <p:txBody>
          <a:bodyPr/>
          <a:lstStyle/>
          <a:p>
            <a:r>
              <a:rPr lang="en-US" dirty="0"/>
              <a:t>Patients high in anxiety spent less time at home, were less successful in social distancing from other household members and were more stressed than other patients</a:t>
            </a:r>
          </a:p>
          <a:p>
            <a:endParaRPr lang="en-US" dirty="0"/>
          </a:p>
          <a:p>
            <a:r>
              <a:rPr lang="en-US" dirty="0"/>
              <a:t>Patients high in depression were more successful in social isolation and reported lower levels of stress than other patients</a:t>
            </a:r>
          </a:p>
        </p:txBody>
      </p:sp>
    </p:spTree>
    <p:extLst>
      <p:ext uri="{BB962C8B-B14F-4D97-AF65-F5344CB8AC3E}">
        <p14:creationId xmlns:p14="http://schemas.microsoft.com/office/powerpoint/2010/main" val="39556322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{833A0926-7939-D54A-9F76-4865BA5ED303}tf10001119</Template>
  <TotalTime>77</TotalTime>
  <Words>512</Words>
  <Application>Microsoft Macintosh PowerPoint</Application>
  <PresentationFormat>Widescreen</PresentationFormat>
  <Paragraphs>47</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Depression and Anxiety as Predictors of Reactions to the COVID-19 Pandemic in Patients with Advanced Non-Small Cell Lung Cancer</vt:lpstr>
      <vt:lpstr>Background and Introduction</vt:lpstr>
      <vt:lpstr>Hypothesis and study aim</vt:lpstr>
      <vt:lpstr>methods</vt:lpstr>
      <vt:lpstr>results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 and Anxiety as Predictors of Reactions to the COVID-19 Pandemic in Patients with Advanced Non-Small Cell Lung Cancer</dc:title>
  <dc:creator>Coker, Aita</dc:creator>
  <cp:lastModifiedBy>Coker, Aita</cp:lastModifiedBy>
  <cp:revision>5</cp:revision>
  <dcterms:created xsi:type="dcterms:W3CDTF">2021-03-30T03:03:46Z</dcterms:created>
  <dcterms:modified xsi:type="dcterms:W3CDTF">2021-03-30T04:20:53Z</dcterms:modified>
</cp:coreProperties>
</file>