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4" r:id="rId5"/>
    <p:sldId id="262" r:id="rId6"/>
    <p:sldId id="265" r:id="rId7"/>
    <p:sldId id="261" r:id="rId8"/>
    <p:sldId id="266" r:id="rId9"/>
    <p:sldId id="267" r:id="rId10"/>
    <p:sldId id="259" r:id="rId11"/>
    <p:sldId id="263" r:id="rId12"/>
  </p:sldIdLst>
  <p:sldSz cx="9144000" cy="5143500" type="screen16x9"/>
  <p:notesSz cx="6858000" cy="216217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4C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513" autoAdjust="0"/>
    <p:restoredTop sz="68397" autoAdjust="0"/>
  </p:normalViewPr>
  <p:slideViewPr>
    <p:cSldViewPr snapToGrid="0">
      <p:cViewPr>
        <p:scale>
          <a:sx n="100" d="100"/>
          <a:sy n="100" d="100"/>
        </p:scale>
        <p:origin x="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66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390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040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rtl="0" fontAlgn="t" latinLnBrk="0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  <a:p>
            <a:pPr marL="0" marR="0" indent="0" algn="l" rtl="0" fontAlgn="t" latinLnBrk="0">
              <a:spcBef>
                <a:spcPts val="0"/>
              </a:spcBef>
              <a:spcAft>
                <a:spcPts val="0"/>
              </a:spcAft>
            </a:pP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550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549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513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924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92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624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201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84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57512C2-FC4D-4997-A483-C326354601C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" y="4433226"/>
            <a:ext cx="9190647" cy="7132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ct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878787"/>
          </a:solidFill>
          <a:uFillTx/>
          <a:latin typeface="Calibri"/>
          <a:ea typeface="Calibri"/>
          <a:cs typeface="Calibri"/>
          <a:sym typeface="Calibri"/>
        </a:defRPr>
      </a:lvl1pPr>
      <a:lvl2pPr marL="342900" marR="0" indent="-38100" algn="ct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878787"/>
          </a:solidFill>
          <a:uFillTx/>
          <a:latin typeface="Calibri"/>
          <a:ea typeface="Calibri"/>
          <a:cs typeface="Calibri"/>
          <a:sym typeface="Calibri"/>
        </a:defRPr>
      </a:lvl2pPr>
      <a:lvl3pPr marL="342900" marR="0" indent="0" algn="ct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878787"/>
          </a:solidFill>
          <a:uFillTx/>
          <a:latin typeface="Calibri"/>
          <a:ea typeface="Calibri"/>
          <a:cs typeface="Calibri"/>
          <a:sym typeface="Calibri"/>
        </a:defRPr>
      </a:lvl3pPr>
      <a:lvl4pPr marL="342900" marR="0" indent="0" algn="ct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878787"/>
          </a:solidFill>
          <a:uFillTx/>
          <a:latin typeface="Calibri"/>
          <a:ea typeface="Calibri"/>
          <a:cs typeface="Calibri"/>
          <a:sym typeface="Calibri"/>
        </a:defRPr>
      </a:lvl4pPr>
      <a:lvl5pPr marL="342900" marR="0" indent="0" algn="ct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878787"/>
          </a:solidFill>
          <a:uFillTx/>
          <a:latin typeface="Calibri"/>
          <a:ea typeface="Calibri"/>
          <a:cs typeface="Calibri"/>
          <a:sym typeface="Calibri"/>
        </a:defRPr>
      </a:lvl5pPr>
      <a:lvl6pPr marL="342900" marR="0" indent="0" algn="ct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878787"/>
          </a:solidFill>
          <a:uFillTx/>
          <a:latin typeface="Calibri"/>
          <a:ea typeface="Calibri"/>
          <a:cs typeface="Calibri"/>
          <a:sym typeface="Calibri"/>
        </a:defRPr>
      </a:lvl6pPr>
      <a:lvl7pPr marL="342900" marR="0" indent="0" algn="ct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878787"/>
          </a:solidFill>
          <a:uFillTx/>
          <a:latin typeface="Calibri"/>
          <a:ea typeface="Calibri"/>
          <a:cs typeface="Calibri"/>
          <a:sym typeface="Calibri"/>
        </a:defRPr>
      </a:lvl7pPr>
      <a:lvl8pPr marL="342900" marR="0" indent="0" algn="ct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878787"/>
          </a:solidFill>
          <a:uFillTx/>
          <a:latin typeface="Calibri"/>
          <a:ea typeface="Calibri"/>
          <a:cs typeface="Calibri"/>
          <a:sym typeface="Calibri"/>
        </a:defRPr>
      </a:lvl8pPr>
      <a:lvl9pPr marL="342900" marR="0" indent="0" algn="ctr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878787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&amp; AUTHORS"/>
          <p:cNvSpPr txBox="1"/>
          <p:nvPr/>
        </p:nvSpPr>
        <p:spPr>
          <a:xfrm>
            <a:off x="342106" y="554365"/>
            <a:ext cx="8459788" cy="3662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anchor="t">
            <a:spAutoFit/>
          </a:bodyPr>
          <a:lstStyle>
            <a:lvl1pPr algn="ctr" defTabSz="457200">
              <a:defRPr sz="5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3600" dirty="0"/>
              <a:t>Joint Modeling of Stress and Survival in Patients with Advanced </a:t>
            </a:r>
          </a:p>
          <a:p>
            <a:r>
              <a:rPr lang="en-US" sz="3600" dirty="0"/>
              <a:t>Non-Small Cell Lung Cancer</a:t>
            </a:r>
          </a:p>
          <a:p>
            <a:r>
              <a:rPr lang="en-US" sz="4400" dirty="0"/>
              <a:t> </a:t>
            </a:r>
          </a:p>
          <a:p>
            <a:r>
              <a:rPr lang="en-US" sz="2800" dirty="0">
                <a:solidFill>
                  <a:srgbClr val="314CAF"/>
                </a:solidFill>
              </a:rPr>
              <a:t>Nicole A. Arrato, MA</a:t>
            </a:r>
          </a:p>
          <a:p>
            <a:r>
              <a:rPr lang="en-US" sz="2400" dirty="0"/>
              <a:t>The Ohio State University</a:t>
            </a:r>
          </a:p>
          <a:p>
            <a:r>
              <a:rPr lang="en-US" sz="2400" dirty="0"/>
              <a:t>USA</a:t>
            </a:r>
            <a:endParaRPr sz="2400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E664161-BB42-F945-AD6A-77468F9363D1}"/>
              </a:ext>
            </a:extLst>
          </p:cNvPr>
          <p:cNvSpPr txBox="1"/>
          <p:nvPr/>
        </p:nvSpPr>
        <p:spPr>
          <a:xfrm>
            <a:off x="2190750" y="321842"/>
            <a:ext cx="4762500" cy="584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Take-Home Messages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C3A9235-C5DD-2040-96B0-73517BDFB6DA}"/>
              </a:ext>
            </a:extLst>
          </p:cNvPr>
          <p:cNvSpPr txBox="1"/>
          <p:nvPr/>
        </p:nvSpPr>
        <p:spPr>
          <a:xfrm>
            <a:off x="317500" y="1294479"/>
            <a:ext cx="8509000" cy="25545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From diagnosis to 2-years, stress may decrease in a non-linear fashion, with a ”spike” around the 6-month time point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Patients with less than a high school education may be at risk for higher stress during lung cancer treatment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Wingdings" pitchFamily="2" charset="2"/>
              </a:rPr>
              <a:t>Future research needed re: psychological risk factors for premature NSCLC mortality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413B22-D2AA-2A4F-8EA7-888BB1E00838}"/>
              </a:ext>
            </a:extLst>
          </p:cNvPr>
          <p:cNvSpPr txBox="1"/>
          <p:nvPr/>
        </p:nvSpPr>
        <p:spPr>
          <a:xfrm>
            <a:off x="1212111" y="297712"/>
            <a:ext cx="6719777" cy="584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200" b="1" dirty="0"/>
              <a:t>Acknowledgments </a:t>
            </a:r>
            <a:endParaRPr kumimoji="0" lang="en-US" sz="32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5FF91D-F187-3649-9FD5-6E37EAEBF059}"/>
              </a:ext>
            </a:extLst>
          </p:cNvPr>
          <p:cNvSpPr txBox="1"/>
          <p:nvPr/>
        </p:nvSpPr>
        <p:spPr>
          <a:xfrm>
            <a:off x="850105" y="1420687"/>
            <a:ext cx="7443787" cy="13234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/>
              <a:t>I </a:t>
            </a: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would like to acknowledge the patients who made this research possible, the Principal Investigator Dr. Barbara L. Andersen,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and the very talented biostatisticians Dr. Guy Brock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and Dr. Joseph McElroy.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559B8B-7A78-F04A-BCD7-CC8E78647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105" y="3282327"/>
            <a:ext cx="7443787" cy="104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2000" dirty="0">
                <a:solidFill>
                  <a:srgbClr val="314CAF"/>
                </a:solidFill>
              </a:rPr>
              <a:t>Nicole A. Arrato, MA</a:t>
            </a:r>
          </a:p>
          <a:p>
            <a:pPr algn="ctr">
              <a:lnSpc>
                <a:spcPct val="80000"/>
              </a:lnSpc>
            </a:pPr>
            <a:r>
              <a:rPr lang="en-US" sz="2000" dirty="0" err="1">
                <a:solidFill>
                  <a:srgbClr val="314CAF"/>
                </a:solidFill>
              </a:rPr>
              <a:t>Nicole.Arrato@osumc.edu</a:t>
            </a:r>
            <a:endParaRPr lang="en-US" sz="2000" dirty="0">
              <a:solidFill>
                <a:srgbClr val="314C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53239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ACC0D2-9657-FB4B-9784-EFE35CDD12DC}"/>
              </a:ext>
            </a:extLst>
          </p:cNvPr>
          <p:cNvSpPr txBox="1"/>
          <p:nvPr/>
        </p:nvSpPr>
        <p:spPr>
          <a:xfrm>
            <a:off x="2068030" y="2156253"/>
            <a:ext cx="5007935" cy="830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I do not have any relevant financial relationships to disclose.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52C7B8-BA3E-844A-9DF8-E1444A5A7024}"/>
              </a:ext>
            </a:extLst>
          </p:cNvPr>
          <p:cNvSpPr/>
          <p:nvPr/>
        </p:nvSpPr>
        <p:spPr>
          <a:xfrm>
            <a:off x="3318288" y="1055938"/>
            <a:ext cx="25074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Disclosures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2212B2-7CC2-A445-BAFC-B7EFBFA835CA}"/>
              </a:ext>
            </a:extLst>
          </p:cNvPr>
          <p:cNvSpPr txBox="1"/>
          <p:nvPr/>
        </p:nvSpPr>
        <p:spPr>
          <a:xfrm>
            <a:off x="522287" y="1141654"/>
            <a:ext cx="8621713" cy="19389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3429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Lung cancer: highest psychological disability</a:t>
            </a:r>
          </a:p>
          <a:p>
            <a:pPr marL="3429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Understood: baseline stress </a:t>
            </a:r>
            <a:r>
              <a:rPr lang="en-US" sz="2000" dirty="0">
                <a:sym typeface="Wingdings" pitchFamily="2" charset="2"/>
              </a:rPr>
              <a:t> continued distress, shorter survival</a:t>
            </a:r>
          </a:p>
          <a:p>
            <a:pPr marL="342900" lvl="1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itchFamily="2" charset="2"/>
              </a:rPr>
              <a:t>Does psychological stress </a:t>
            </a:r>
            <a:r>
              <a:rPr lang="en-US" sz="2000" u="sng" dirty="0">
                <a:sym typeface="Wingdings" pitchFamily="2" charset="2"/>
              </a:rPr>
              <a:t>thereafter</a:t>
            </a:r>
            <a:r>
              <a:rPr lang="en-US" sz="2000" dirty="0">
                <a:sym typeface="Wingdings" pitchFamily="2" charset="2"/>
              </a:rPr>
              <a:t> add to mortality risk?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2FCB6F-691D-E74D-87CF-0DA9A7F4190C}"/>
              </a:ext>
            </a:extLst>
          </p:cNvPr>
          <p:cNvSpPr txBox="1"/>
          <p:nvPr/>
        </p:nvSpPr>
        <p:spPr>
          <a:xfrm>
            <a:off x="2679700" y="404483"/>
            <a:ext cx="3784600" cy="584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Background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2212B2-7CC2-A445-BAFC-B7EFBFA835CA}"/>
              </a:ext>
            </a:extLst>
          </p:cNvPr>
          <p:cNvSpPr txBox="1"/>
          <p:nvPr/>
        </p:nvSpPr>
        <p:spPr>
          <a:xfrm>
            <a:off x="261143" y="1140591"/>
            <a:ext cx="8621713" cy="28623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342900" marR="0" indent="-342900" algn="l" defTabSz="9144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000" dirty="0"/>
              <a:t>Newly diagnosed with stage IV NSCLC </a:t>
            </a:r>
            <a:r>
              <a:rPr lang="en-US" sz="2000" dirty="0">
                <a:sym typeface="Wingdings" pitchFamily="2" charset="2"/>
              </a:rPr>
              <a:t> observational cohort study</a:t>
            </a:r>
          </a:p>
          <a:p>
            <a:pPr marR="0" algn="l" defTabSz="9144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sz="2000" dirty="0">
              <a:sym typeface="Wingdings" pitchFamily="2" charset="2"/>
            </a:endParaRPr>
          </a:p>
          <a:p>
            <a:pPr marL="342900" marR="0" indent="-342900" algn="l" defTabSz="9144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000" dirty="0">
                <a:sym typeface="Wingdings" pitchFamily="2" charset="2"/>
              </a:rPr>
              <a:t>Joint models</a:t>
            </a:r>
          </a:p>
          <a:p>
            <a:pPr marR="0" algn="l" defTabSz="9144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sz="2000" dirty="0">
              <a:sym typeface="Wingdings" pitchFamily="2" charset="2"/>
            </a:endParaRPr>
          </a:p>
          <a:p>
            <a:pPr marL="342900" marR="0" indent="-342900" algn="l" defTabSz="9144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000" dirty="0">
                <a:sym typeface="Wingdings" pitchFamily="2" charset="2"/>
              </a:rPr>
              <a:t>Hypothesis: Patients’ trajectories of stress will adversely impact their psychological well-being and survival</a:t>
            </a:r>
          </a:p>
          <a:p>
            <a:pPr marL="342900" marR="0" indent="-342900" algn="l" defTabSz="914400" rtl="0" fontAlgn="auto" latinLnBrk="0" hangingPunct="0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2000" dirty="0">
              <a:sym typeface="Wingdings" pitchFamily="2" charset="2"/>
            </a:endParaRPr>
          </a:p>
          <a:p>
            <a:pPr lvl="1"/>
            <a:r>
              <a:rPr lang="en-US" sz="2000" dirty="0">
                <a:sym typeface="Wingdings" pitchFamily="2" charset="2"/>
              </a:rPr>
              <a:t>	--Above any contribution of demographic characteristics, stress at </a:t>
            </a:r>
          </a:p>
          <a:p>
            <a:pPr lvl="1"/>
            <a:r>
              <a:rPr lang="en-US" sz="2000" dirty="0">
                <a:sym typeface="Wingdings" pitchFamily="2" charset="2"/>
              </a:rPr>
              <a:t>	  diagnosis, prognostic variables, and treatment received</a:t>
            </a:r>
            <a:r>
              <a:rPr lang="en-US" sz="2000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2FCB6F-691D-E74D-87CF-0DA9A7F4190C}"/>
              </a:ext>
            </a:extLst>
          </p:cNvPr>
          <p:cNvSpPr txBox="1"/>
          <p:nvPr/>
        </p:nvSpPr>
        <p:spPr>
          <a:xfrm>
            <a:off x="2679700" y="252083"/>
            <a:ext cx="3784600" cy="584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Present Study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4152763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LL INTERNAL SLIDES – PLEASE USE THIS TEMPLATE SLIDE…"/>
          <p:cNvSpPr txBox="1"/>
          <p:nvPr/>
        </p:nvSpPr>
        <p:spPr>
          <a:xfrm>
            <a:off x="1157287" y="1532616"/>
            <a:ext cx="8353426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t">
            <a:spAutoFit/>
          </a:bodyPr>
          <a:lstStyle/>
          <a:p>
            <a:pPr algn="ctr" defTabSz="457200">
              <a:defRPr sz="5400" b="1">
                <a:latin typeface="Arial"/>
                <a:ea typeface="Arial"/>
                <a:cs typeface="Arial"/>
                <a:sym typeface="Arial"/>
              </a:defRPr>
            </a:pPr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4E907B-A725-D54C-847C-D48C8AEFBAFC}"/>
              </a:ext>
            </a:extLst>
          </p:cNvPr>
          <p:cNvSpPr txBox="1"/>
          <p:nvPr/>
        </p:nvSpPr>
        <p:spPr>
          <a:xfrm>
            <a:off x="2908300" y="266700"/>
            <a:ext cx="3327400" cy="584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/>
            <a:r>
              <a:rPr lang="en-US" sz="3200" dirty="0"/>
              <a:t>Methods</a:t>
            </a:r>
            <a:r>
              <a:rPr lang="en-US" sz="2000" dirty="0"/>
              <a:t> 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9EC6F6-8E3D-7F4D-B6F4-864E56C74294}"/>
              </a:ext>
            </a:extLst>
          </p:cNvPr>
          <p:cNvSpPr txBox="1"/>
          <p:nvPr/>
        </p:nvSpPr>
        <p:spPr>
          <a:xfrm>
            <a:off x="247650" y="997898"/>
            <a:ext cx="8648700" cy="31700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N=157 patients with stage IV NSCLC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Enrolled in NCT03199651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At diagnosis, completed ASCO-recommended measure for cancer stress</a:t>
            </a:r>
          </a:p>
          <a:p>
            <a:r>
              <a:rPr lang="en-US" sz="2000" dirty="0">
                <a:solidFill>
                  <a:schemeClr val="tx1"/>
                </a:solidFill>
              </a:rPr>
              <a:t>	--Impact of Events Scale-Revised (IES-R)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Reassessed every 1-4 months through 24 months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Survival monitored</a:t>
            </a:r>
          </a:p>
        </p:txBody>
      </p:sp>
    </p:spTree>
    <p:extLst>
      <p:ext uri="{BB962C8B-B14F-4D97-AF65-F5344CB8AC3E}">
        <p14:creationId xmlns:p14="http://schemas.microsoft.com/office/powerpoint/2010/main" val="367415881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ALL INTERNAL SLIDES – PLEASE USE THIS TEMPLATE SLIDE…"/>
          <p:cNvSpPr txBox="1"/>
          <p:nvPr/>
        </p:nvSpPr>
        <p:spPr>
          <a:xfrm>
            <a:off x="1157287" y="1532616"/>
            <a:ext cx="8353426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t">
            <a:spAutoFit/>
          </a:bodyPr>
          <a:lstStyle/>
          <a:p>
            <a:pPr algn="ctr" defTabSz="457200">
              <a:defRPr sz="5400" b="1">
                <a:latin typeface="Arial"/>
                <a:ea typeface="Arial"/>
                <a:cs typeface="Arial"/>
                <a:sym typeface="Arial"/>
              </a:defRPr>
            </a:pPr>
            <a:endParaRPr lang="en-US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4E907B-A725-D54C-847C-D48C8AEFBAFC}"/>
              </a:ext>
            </a:extLst>
          </p:cNvPr>
          <p:cNvSpPr txBox="1"/>
          <p:nvPr/>
        </p:nvSpPr>
        <p:spPr>
          <a:xfrm>
            <a:off x="2908300" y="266700"/>
            <a:ext cx="3327400" cy="584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ctr"/>
            <a:r>
              <a:rPr lang="en-US" sz="3200" dirty="0"/>
              <a:t>Methods</a:t>
            </a:r>
            <a:r>
              <a:rPr lang="en-US" sz="2000" dirty="0"/>
              <a:t> </a:t>
            </a: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9EC6F6-8E3D-7F4D-B6F4-864E56C74294}"/>
              </a:ext>
            </a:extLst>
          </p:cNvPr>
          <p:cNvSpPr txBox="1"/>
          <p:nvPr/>
        </p:nvSpPr>
        <p:spPr>
          <a:xfrm>
            <a:off x="317500" y="986702"/>
            <a:ext cx="8509000" cy="31700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Joint statistical models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Accounted for potentially informative censoring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Provided simultaneous modeling of two processes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	--Longitudinal (psychological)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	--Time-to-event (survival)</a:t>
            </a:r>
          </a:p>
          <a:p>
            <a:pPr lvl="1"/>
            <a:endParaRPr lang="en-US" sz="2000" dirty="0">
              <a:solidFill>
                <a:schemeClr val="tx1"/>
              </a:solidFill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Control variables: age, sex, smoking status, cancer type, treatment received, marital status, education </a:t>
            </a:r>
          </a:p>
        </p:txBody>
      </p:sp>
    </p:spTree>
    <p:extLst>
      <p:ext uri="{BB962C8B-B14F-4D97-AF65-F5344CB8AC3E}">
        <p14:creationId xmlns:p14="http://schemas.microsoft.com/office/powerpoint/2010/main" val="169027449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DB3D92-23B6-A542-86CD-18A03399615F}"/>
              </a:ext>
            </a:extLst>
          </p:cNvPr>
          <p:cNvSpPr txBox="1"/>
          <p:nvPr/>
        </p:nvSpPr>
        <p:spPr>
          <a:xfrm>
            <a:off x="825500" y="152400"/>
            <a:ext cx="7493000" cy="523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Key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BBA3AC-6CD3-4449-B737-2DD13F0E953D}"/>
              </a:ext>
            </a:extLst>
          </p:cNvPr>
          <p:cNvSpPr txBox="1"/>
          <p:nvPr/>
        </p:nvSpPr>
        <p:spPr>
          <a:xfrm>
            <a:off x="520700" y="982932"/>
            <a:ext cx="8623300" cy="22467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Stress significantly decreased with </a:t>
            </a:r>
          </a:p>
          <a:p>
            <a:r>
              <a:rPr lang="en-US" sz="2000" dirty="0">
                <a:solidFill>
                  <a:schemeClr val="tx1"/>
                </a:solidFill>
              </a:rPr>
              <a:t>     time since diagnosis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         --IES-R scores decreased 16.9 </a:t>
            </a:r>
            <a:r>
              <a:rPr lang="en-US" sz="2000" dirty="0">
                <a:solidFill>
                  <a:schemeClr val="tx1"/>
                </a:solidFill>
                <a:sym typeface="Wingdings" pitchFamily="2" charset="2"/>
              </a:rPr>
              <a:t> 11.1</a:t>
            </a:r>
          </a:p>
          <a:p>
            <a:pPr lvl="2"/>
            <a:endParaRPr lang="en-US" sz="2000" dirty="0">
              <a:solidFill>
                <a:schemeClr val="tx1"/>
              </a:solidFill>
              <a:sym typeface="Wingdings" pitchFamily="2" charset="2"/>
            </a:endParaRPr>
          </a:p>
          <a:p>
            <a:pPr marL="3429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Wingdings" pitchFamily="2" charset="2"/>
              </a:rPr>
              <a:t>Non-linear: </a:t>
            </a:r>
          </a:p>
          <a:p>
            <a:pPr lvl="2"/>
            <a:r>
              <a:rPr lang="en-US" sz="2000" dirty="0">
                <a:solidFill>
                  <a:schemeClr val="tx1"/>
                </a:solidFill>
                <a:sym typeface="Wingdings" pitchFamily="2" charset="2"/>
              </a:rPr>
              <a:t>     Increases at 6 months</a:t>
            </a:r>
          </a:p>
          <a:p>
            <a:pPr lvl="2"/>
            <a:r>
              <a:rPr lang="en-US" sz="2000" dirty="0">
                <a:solidFill>
                  <a:schemeClr val="tx1"/>
                </a:solidFill>
                <a:sym typeface="Wingdings" pitchFamily="2" charset="2"/>
              </a:rPr>
              <a:t>     Decreases at 12 months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66C2A8-4984-394C-94B6-1971EBBDB95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300" y="656566"/>
            <a:ext cx="3187700" cy="35941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D8730F-A199-2C47-ACF3-2FCBD5A42B01}"/>
              </a:ext>
            </a:extLst>
          </p:cNvPr>
          <p:cNvSpPr txBox="1"/>
          <p:nvPr/>
        </p:nvSpPr>
        <p:spPr>
          <a:xfrm>
            <a:off x="406400" y="3929737"/>
            <a:ext cx="5969000" cy="461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r>
              <a:rPr lang="en-US" dirty="0"/>
              <a:t>LOESS (locally estimated scatterplot smoothing) smoothed changes over time in stress (IES-R) from </a:t>
            </a:r>
            <a:r>
              <a:rPr lang="en-US" i="1" dirty="0"/>
              <a:t>N</a:t>
            </a:r>
            <a:r>
              <a:rPr lang="en-US" dirty="0"/>
              <a:t>=157 patients. Dashed lines indicate 95% confidence intervals. 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88260879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DB3D92-23B6-A542-86CD-18A03399615F}"/>
              </a:ext>
            </a:extLst>
          </p:cNvPr>
          <p:cNvSpPr txBox="1"/>
          <p:nvPr/>
        </p:nvSpPr>
        <p:spPr>
          <a:xfrm>
            <a:off x="825500" y="152400"/>
            <a:ext cx="7493000" cy="523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rPr>
              <a:t>Key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BBA3AC-6CD3-4449-B737-2DD13F0E953D}"/>
              </a:ext>
            </a:extLst>
          </p:cNvPr>
          <p:cNvSpPr txBox="1"/>
          <p:nvPr/>
        </p:nvSpPr>
        <p:spPr>
          <a:xfrm>
            <a:off x="406400" y="957532"/>
            <a:ext cx="8623300" cy="25545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Interactions between time and cancer treatment: non-significant</a:t>
            </a:r>
          </a:p>
          <a:p>
            <a:r>
              <a:rPr lang="en-US" sz="2000" dirty="0">
                <a:solidFill>
                  <a:schemeClr val="tx1"/>
                </a:solidFill>
              </a:rPr>
              <a:t>	--No difference in trends in stress due to cancer treatment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Covariates: Education significantly associated</a:t>
            </a:r>
          </a:p>
          <a:p>
            <a:r>
              <a:rPr lang="en-US" sz="2000" dirty="0">
                <a:solidFill>
                  <a:schemeClr val="tx1"/>
                </a:solidFill>
              </a:rPr>
              <a:t>	--High school education or above </a:t>
            </a:r>
            <a:r>
              <a:rPr lang="en-US" sz="2000" dirty="0">
                <a:solidFill>
                  <a:schemeClr val="tx1"/>
                </a:solidFill>
                <a:sym typeface="Wingdings" pitchFamily="2" charset="2"/>
              </a:rPr>
              <a:t> less stress </a:t>
            </a:r>
          </a:p>
          <a:p>
            <a:r>
              <a:rPr lang="en-US" sz="2000" dirty="0">
                <a:solidFill>
                  <a:schemeClr val="tx1"/>
                </a:solidFill>
                <a:sym typeface="Wingdings" pitchFamily="2" charset="2"/>
              </a:rPr>
              <a:t>	--7-8 points lower mean IES-R scores</a:t>
            </a:r>
          </a:p>
          <a:p>
            <a:endParaRPr lang="en-US" sz="2000" dirty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Wingdings" pitchFamily="2" charset="2"/>
              </a:rPr>
              <a:t>IES-R scores not significantly associated with survival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52883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DDB3D92-23B6-A542-86CD-18A03399615F}"/>
              </a:ext>
            </a:extLst>
          </p:cNvPr>
          <p:cNvSpPr txBox="1"/>
          <p:nvPr/>
        </p:nvSpPr>
        <p:spPr>
          <a:xfrm>
            <a:off x="825500" y="279400"/>
            <a:ext cx="7493000" cy="523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dirty="0"/>
              <a:t>Conclusions</a:t>
            </a: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BBA3AC-6CD3-4449-B737-2DD13F0E953D}"/>
              </a:ext>
            </a:extLst>
          </p:cNvPr>
          <p:cNvSpPr txBox="1"/>
          <p:nvPr/>
        </p:nvSpPr>
        <p:spPr>
          <a:xfrm>
            <a:off x="520700" y="1135332"/>
            <a:ext cx="8623300" cy="25545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First study to describe course of stress for patients with advanced NSCLC as they receive new cancer therapy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More frequent IES-R </a:t>
            </a:r>
            <a:r>
              <a:rPr lang="en-US" sz="2000" dirty="0">
                <a:solidFill>
                  <a:schemeClr val="tx1"/>
                </a:solidFill>
                <a:sym typeface="Wingdings" pitchFamily="2" charset="2"/>
              </a:rPr>
              <a:t> significant associations with survival?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sym typeface="Wingdings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Wingdings" pitchFamily="2" charset="2"/>
              </a:rPr>
              <a:t>Future research needed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sym typeface="Wingdings" pitchFamily="2" charset="2"/>
              </a:rPr>
              <a:t>	--To fully understand psychological risk factors for premature </a:t>
            </a:r>
          </a:p>
          <a:p>
            <a:pPr lvl="1"/>
            <a:r>
              <a:rPr lang="en-US" sz="2000" dirty="0">
                <a:solidFill>
                  <a:schemeClr val="tx1"/>
                </a:solidFill>
                <a:sym typeface="Wingdings" pitchFamily="2" charset="2"/>
              </a:rPr>
              <a:t>	   mortality from NSCLC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27723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- Title Slide">
  <a:themeElements>
    <a:clrScheme name="Default - Title Slid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- Title Slid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 - Title Sli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 - Title Slide">
  <a:themeElements>
    <a:clrScheme name="Default - Title Slid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 - Title Slid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 - Title Sli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10556</TotalTime>
  <Words>466</Words>
  <Application>Microsoft Macintosh PowerPoint</Application>
  <PresentationFormat>On-screen Show (16:9)</PresentationFormat>
  <Paragraphs>83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</vt:lpstr>
      <vt:lpstr>Helvetica Neue</vt:lpstr>
      <vt:lpstr>Default - Title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Grit Schoenherr</dc:creator>
  <cp:lastModifiedBy>Nicole Arrato</cp:lastModifiedBy>
  <cp:revision>127</cp:revision>
  <dcterms:modified xsi:type="dcterms:W3CDTF">2020-12-11T03:27:26Z</dcterms:modified>
</cp:coreProperties>
</file>